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7" r:id="rId5"/>
    <p:sldId id="259" r:id="rId6"/>
    <p:sldId id="260" r:id="rId7"/>
    <p:sldId id="261" r:id="rId8"/>
    <p:sldId id="270" r:id="rId9"/>
    <p:sldId id="263" r:id="rId10"/>
    <p:sldId id="269" r:id="rId11"/>
    <p:sldId id="264" r:id="rId12"/>
    <p:sldId id="265" r:id="rId13"/>
    <p:sldId id="283" r:id="rId14"/>
    <p:sldId id="273" r:id="rId15"/>
    <p:sldId id="284" r:id="rId16"/>
    <p:sldId id="271" r:id="rId17"/>
    <p:sldId id="274" r:id="rId18"/>
    <p:sldId id="272" r:id="rId19"/>
    <p:sldId id="276" r:id="rId20"/>
    <p:sldId id="278" r:id="rId21"/>
    <p:sldId id="275" r:id="rId22"/>
    <p:sldId id="279" r:id="rId23"/>
    <p:sldId id="280" r:id="rId24"/>
    <p:sldId id="282" r:id="rId25"/>
    <p:sldId id="28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9" autoAdjust="0"/>
  </p:normalViewPr>
  <p:slideViewPr>
    <p:cSldViewPr>
      <p:cViewPr varScale="1">
        <p:scale>
          <a:sx n="39" d="100"/>
          <a:sy n="39" d="100"/>
        </p:scale>
        <p:origin x="-72" y="-8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A89C7-5CFD-492A-85E5-8498A893649E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87230-FBAD-4139-860D-B7C211A4F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53E1DF-5B39-42DE-A48C-2DE7457C3C11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54624-93C9-4B6C-BDD9-AD362E5F32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726A5-D73E-4767-8CD5-A4CB04DF0F70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F1A1C-B193-4C40-850B-37BE5A2C9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14C-136E-4AA7-A610-053D7A7FEBB6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73147-F253-4B51-94CF-3A7672310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52E40-D835-49F1-AA36-C87C75BB2EB2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9BBB-85EC-4378-8297-326034072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D2B2-345A-47D2-A86A-FA98072B1900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7CAC1-52C8-4999-A967-C2FB1D3A9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01252-538B-492B-8397-F75FB11BA509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648AB-42AE-4E37-907E-5B7ECF44A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DC84-597F-4E69-99C0-95536501BC95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A6098-996B-4651-955C-6F36C2F427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34FDB-533F-407B-915D-6BB19A05AE90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606A9-9FCA-446F-8E83-5A03B0D07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EA4AB-8066-40E6-B730-2D0B017E1D8F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8C99F-4C0B-422D-B8E8-B0285B625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F635E-B9F3-42E8-B7F7-5CAC20C0E4BA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31E2F-08B5-48AE-99BA-6E1E70C67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FFF200">
                <a:alpha val="53000"/>
              </a:srgbClr>
            </a:gs>
            <a:gs pos="72000">
              <a:srgbClr val="FF7A00">
                <a:alpha val="86000"/>
              </a:srgbClr>
            </a:gs>
            <a:gs pos="10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EB3D3B-420D-4AE7-8BBB-B831753C2FA1}" type="datetimeFigureOut">
              <a:rPr lang="ru-RU"/>
              <a:pPr>
                <a:defRPr/>
              </a:pPr>
              <a:t>06.07.2018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89FD7E-69A9-41C6-A4E5-9469218A7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Татьяна Суханова\Рабочий стол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457200"/>
            <a:ext cx="470535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ъект 2"/>
          <p:cNvSpPr>
            <a:spLocks noGrp="1"/>
          </p:cNvSpPr>
          <p:nvPr>
            <p:ph idx="1"/>
          </p:nvPr>
        </p:nvSpPr>
        <p:spPr>
          <a:xfrm>
            <a:off x="1763713" y="116632"/>
            <a:ext cx="7129462" cy="4525962"/>
          </a:xfrm>
        </p:spPr>
        <p:txBody>
          <a:bodyPr/>
          <a:lstStyle/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17 января Петр I подписал Указ, ограничивающий в городах деревянное строительство, невыполнение которого влекло за собой наказание и «великую пеню» (штраф).</a:t>
            </a: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Вышел Указ Петра I «О неукоснительном прибытии войск на пожары». Для оснащения гарнизонов регулярной армии были выделены необходимые инструменты: топоры, ведра, лопаты, багры, водоливные трубы, щиты, парусина. Руководство тушением пожаров возлагалось на воинского начальника. Руководителем всей пожарной охраны был назначен князь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Троекуров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полках регулярной армии создаются постоянные пожарные команды. Учреждена должность брандмайора (начальник пожарной части) и брандмейстера (пожарный). В Санкт-Петербурге введена должность генерал-полицмейстера, который лично отвечал за противопожарное состояние столицы. </a:t>
            </a: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При Адмиралтействе в Санкт-Петербурге была создана постоянная пожарная команда, на вооружении которой находились заливные трубы, крюки, ведра, топоры. Все типы кораблей снабжались необходимыми пожарными инструментами. 13 ноября вышел петровский Указ о постройке плашкоутов (грузовых мелко сидящих судов) и установке на них брандспойтов для тушения пожаров на речных судах и в прибрежных строениях.</a:t>
            </a: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Налажено производство отечественных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водолейных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труб, этим занимался мастер Шапошников.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79512" y="332720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1701 год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179512" y="1844824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1711 год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179512" y="3356992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1718 год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179512" y="6093296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1724 год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179512" y="4797152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1722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179388" y="346869"/>
            <a:ext cx="8713787" cy="777875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 правлении Александра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(Александр Павлович Романов)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впервые в России организуется профессиональная пожарная охрана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628775"/>
            <a:ext cx="4824536" cy="863600"/>
          </a:xfrm>
        </p:spPr>
        <p:txBody>
          <a:bodyPr>
            <a:noAutofit/>
          </a:bodyPr>
          <a:lstStyle/>
          <a:p>
            <a:pPr marL="0" indent="182563" algn="just">
              <a:lnSpc>
                <a:spcPct val="80000"/>
              </a:lnSpc>
              <a:buFont typeface="Arial" charset="0"/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29 ноября император Александр I издал Указ об организации в Санкт-Петербурге при съезжих дворах постоянной пожарной команды из 786 солдат внутренней стражи.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14" y="1700808"/>
            <a:ext cx="3446294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139952" y="4725144"/>
            <a:ext cx="4824661" cy="149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182563"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900" dirty="0"/>
              <a:t>31 мая </a:t>
            </a:r>
            <a:r>
              <a:rPr lang="ru-RU" sz="1900" dirty="0" smtClean="0"/>
              <a:t>Царским </a:t>
            </a:r>
            <a:r>
              <a:rPr lang="ru-RU" sz="1900" dirty="0"/>
              <a:t>указом была создана штатная пожарная команда и в Москве. </a:t>
            </a:r>
            <a:r>
              <a:rPr lang="ru-RU" sz="1900" dirty="0" smtClean="0"/>
              <a:t>В </a:t>
            </a:r>
            <a:r>
              <a:rPr lang="ru-RU" sz="1900" dirty="0"/>
              <a:t>других городах их организация осуществлялась на основе «Положения о составе пожарной охраны Петербурга и Москвы».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4139952" y="2852936"/>
            <a:ext cx="4824536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182563" algn="just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1900" dirty="0"/>
              <a:t>24 июня </a:t>
            </a:r>
            <a:r>
              <a:rPr lang="ru-RU" sz="1900" dirty="0" smtClean="0"/>
              <a:t>вышел Указ </a:t>
            </a:r>
            <a:r>
              <a:rPr lang="ru-RU" sz="1900" dirty="0"/>
              <a:t>Александра I об освобождении жителей </a:t>
            </a:r>
            <a:r>
              <a:rPr lang="ru-RU" sz="1900" dirty="0" smtClean="0"/>
              <a:t>Санкт-Петербурга </a:t>
            </a:r>
            <a:r>
              <a:rPr lang="ru-RU" sz="1900" dirty="0"/>
              <a:t>от пожарной повинности. С тех пор жители столицы освободились от необходимости выделять ночных сторожей, содержать на свои средства пожарных работников и освещать улицы. </a:t>
            </a:r>
          </a:p>
        </p:txBody>
      </p:sp>
      <p:sp>
        <p:nvSpPr>
          <p:cNvPr id="4" name="Пятиугольник 6"/>
          <p:cNvSpPr/>
          <p:nvPr/>
        </p:nvSpPr>
        <p:spPr>
          <a:xfrm>
            <a:off x="2663960" y="1700872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1802 год</a:t>
            </a:r>
          </a:p>
        </p:txBody>
      </p:sp>
      <p:sp>
        <p:nvSpPr>
          <p:cNvPr id="5" name="Пятиугольник 6"/>
          <p:cNvSpPr/>
          <p:nvPr/>
        </p:nvSpPr>
        <p:spPr>
          <a:xfrm>
            <a:off x="2663960" y="3573080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1803 год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" name="Пятиугольник 6"/>
          <p:cNvSpPr/>
          <p:nvPr/>
        </p:nvSpPr>
        <p:spPr>
          <a:xfrm>
            <a:off x="2627960" y="5589304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>
                <a:solidFill>
                  <a:srgbClr val="FFFFFF"/>
                </a:solidFill>
                <a:latin typeface="Times New Roman" pitchFamily="18" charset="0"/>
                <a:cs typeface="Arial" charset="0"/>
              </a:rPr>
              <a:t>1804 год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1519" y="188640"/>
            <a:ext cx="6192689" cy="1143000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При царе Николае I (Павловиче) началась планомерная организация пожарных команд и повсеместное строительство пожарных депо для их размещения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024" y="1268760"/>
            <a:ext cx="6228184" cy="1872208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25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Одной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из достопримечательностей русских городов вскоре стала пожарная каланча с поднимающимся над ней сигнальным флагштоком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. Многие десятилетия каланча была самой высокой точкой города, откуда просматривались не только окраины, но и близлежащие села. Некоторые пожарные каланчи того времени сохранились до наших дней.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2277981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733256"/>
            <a:ext cx="2771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Пожарная каланча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Костроме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на </a:t>
            </a:r>
            <a:r>
              <a:rPr lang="ru-RU" sz="1400" b="1" dirty="0" err="1" smtClean="0">
                <a:solidFill>
                  <a:schemeClr val="bg1"/>
                </a:solidFill>
                <a:cs typeface="Times New Roman" pitchFamily="18" charset="0"/>
              </a:rPr>
              <a:t>Сусанинской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 площади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(возведена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в 1824 – 1825 годах)</a:t>
            </a:r>
          </a:p>
        </p:txBody>
      </p:sp>
      <p:pic>
        <p:nvPicPr>
          <p:cNvPr id="4102" name="Picture 6" descr="http://www.ljplus.ru/img4/c/o/cocomera17/th_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2832" y="2996952"/>
            <a:ext cx="3621376" cy="2772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915816" y="5756483"/>
            <a:ext cx="3456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Здание </a:t>
            </a:r>
            <a:r>
              <a:rPr lang="ru-RU" sz="1400" b="1" dirty="0" err="1" smtClean="0">
                <a:solidFill>
                  <a:schemeClr val="bg1"/>
                </a:solidFill>
                <a:cs typeface="Times New Roman" pitchFamily="18" charset="0"/>
              </a:rPr>
              <a:t>Сущевской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 полицейской части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с  пожарной каланчей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в Москве на ул. </a:t>
            </a:r>
            <a:r>
              <a:rPr lang="ru-RU" sz="1400" b="1" dirty="0" err="1" smtClean="0">
                <a:solidFill>
                  <a:schemeClr val="bg1"/>
                </a:solidFill>
                <a:cs typeface="Times New Roman" pitchFamily="18" charset="0"/>
              </a:rPr>
              <a:t>Селезневской</a:t>
            </a:r>
            <a:endParaRPr lang="ru-RU" sz="14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(возведено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1850-х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годах)</a:t>
            </a:r>
          </a:p>
        </p:txBody>
      </p:sp>
      <p:pic>
        <p:nvPicPr>
          <p:cNvPr id="4106" name="Picture 10" descr="http://p1.citywalls.ru/photo_10-10825.jpg?mt=12736258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8469" y="2996952"/>
            <a:ext cx="2142003" cy="2772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372200" y="5756483"/>
            <a:ext cx="273630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Съезжий дом Спасской части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в Санкт-Петербурге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на ул. Больная Подьяческая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(возведен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в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1844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1849 годах)</a:t>
            </a:r>
            <a:endParaRPr lang="ru-RU" sz="1400" b="1" i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108" name="Picture 12" descr="http://www.ljplus.ru/img4/y/u/yury_krugovyh/Tsar_Nicholas_I_-3.jpg"/>
          <p:cNvPicPr>
            <a:picLocks noChangeAspect="1" noChangeArrowheads="1"/>
          </p:cNvPicPr>
          <p:nvPr/>
        </p:nvPicPr>
        <p:blipFill>
          <a:blip r:embed="rId5" cstate="print"/>
          <a:srcRect l="7559" r="2835"/>
          <a:stretch>
            <a:fillRect/>
          </a:stretch>
        </p:blipFill>
        <p:spPr bwMode="auto">
          <a:xfrm>
            <a:off x="6666553" y="188640"/>
            <a:ext cx="2153919" cy="255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9" y="1412776"/>
            <a:ext cx="6120680" cy="1800200"/>
          </a:xfrm>
        </p:spPr>
        <p:txBody>
          <a:bodyPr/>
          <a:lstStyle/>
          <a:p>
            <a:pPr marL="0" indent="363538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апреля 1828 года на основании Положения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Комитета 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министров, утвержденного императором Николаем I, была учреждена серебряная медаль «За спасение погибавших». </a:t>
            </a:r>
          </a:p>
          <a:p>
            <a:pPr marL="0" indent="363538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сейчас, гораздо чаще медалью «За спасение погибавших» награждали не профессионалов, а случайных людей оказавшихся на месте пожара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63538" algn="just">
              <a:buNone/>
            </a:pP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Награжденные этой медалью при провинностях освобождались от телесных наказаний, что немаловажно, так как этот вид наказания часто применялся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нарушителей дисциплины в пожарных частях. Дополнением к медали могло быть вывешивание портретов награжденных во всех пожарных частях города «на вечные времена».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1" y="1341048"/>
            <a:ext cx="1642395" cy="2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1655834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«Серые герои» </a:t>
            </a:r>
            <a:r>
              <a:rPr lang="ru-RU" b="1" dirty="0" smtClean="0"/>
              <a:t>- </a:t>
            </a:r>
            <a:r>
              <a:rPr lang="ru-RU" b="1" dirty="0"/>
              <a:t>именно так именовали пожарных в дореволюционной России. </a:t>
            </a:r>
            <a:endParaRPr lang="ru-RU" b="1" dirty="0" smtClean="0"/>
          </a:p>
          <a:p>
            <a:pPr algn="ctr"/>
            <a:r>
              <a:rPr lang="ru-RU" b="1" dirty="0" smtClean="0"/>
              <a:t>И </a:t>
            </a:r>
            <a:r>
              <a:rPr lang="ru-RU" b="1" dirty="0"/>
              <a:t>дело было не только в серой форме, но и в том, что пожарные за </a:t>
            </a:r>
            <a:r>
              <a:rPr lang="ru-RU" b="1" dirty="0" smtClean="0"/>
              <a:t>свой </a:t>
            </a:r>
            <a:r>
              <a:rPr lang="ru-RU" b="1" dirty="0"/>
              <a:t>героический труд никогда не требовали особых наград.</a:t>
            </a:r>
          </a:p>
        </p:txBody>
      </p:sp>
    </p:spTree>
    <p:extLst>
      <p:ext uri="{BB962C8B-B14F-4D97-AF65-F5344CB8AC3E}">
        <p14:creationId xmlns="" xmlns:p14="http://schemas.microsoft.com/office/powerpoint/2010/main" val="87652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835696" y="177021"/>
            <a:ext cx="71287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82563" algn="just"/>
            <a:r>
              <a:rPr lang="ru-RU" dirty="0" smtClean="0"/>
              <a:t>Составлен «Свод законов Российской Империи», в третью книгу которого вошел  «Устав пожарный».  </a:t>
            </a:r>
          </a:p>
          <a:p>
            <a:pPr indent="182563" algn="just"/>
            <a:r>
              <a:rPr lang="ru-RU" dirty="0" smtClean="0"/>
              <a:t>В нем впервые четко было записано, что пожарные части в городах должны подчиняться городскому полицейскому управлению. Предписывалось иметь специальные подразделения для борьбы с огнем в обеих столицах, а также во всех губернских городах России.  При этом  уездным и заштатным городам отдельные пожарные части не полагались: обязанность борьбы с огнем возлагалась на городскую полицию. В Москве и Санкт-Петербурге пожарную часть возглавлял брандмайор, а в губернских городах – брандмейстер. </a:t>
            </a:r>
          </a:p>
          <a:p>
            <a:pPr indent="182563" algn="just"/>
            <a:r>
              <a:rPr lang="ru-RU" dirty="0" smtClean="0"/>
              <a:t>Так же в «Уставе» были довольно четко указаны основные противопожарные требования на производстве и в быту.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72208" y="4510861"/>
            <a:ext cx="702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dirty="0" smtClean="0"/>
              <a:t>Утверждено положение о Петербургской полиции с прилагаемой инструкцией по содержанию в пожарной безопасности жилых домов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77974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/>
            <a:r>
              <a:rPr lang="ru-RU" dirty="0" smtClean="0"/>
              <a:t>Утверждены противопожарные правила на судах и плотах.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287696" y="332720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1832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87696" y="3681088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1834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287696" y="4545184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1838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72208" y="5325015"/>
            <a:ext cx="7092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dirty="0" smtClean="0"/>
              <a:t>Указом </a:t>
            </a:r>
            <a:r>
              <a:rPr lang="ru-RU" dirty="0"/>
              <a:t>Николая I была утверждена «Нормальная табель состава пожарной части в городах</a:t>
            </a:r>
            <a:r>
              <a:rPr lang="ru-RU" dirty="0" smtClean="0"/>
              <a:t>», которая упорядочила </a:t>
            </a:r>
            <a:r>
              <a:rPr lang="ru-RU" dirty="0"/>
              <a:t>организационную структуру пожарной охраны, в том числе нормы обеспечения пожарных частей для городов.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323528" y="5625304"/>
            <a:ext cx="1548000" cy="540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1853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правлении Александра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Николаевича Романова  пожарная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в городах России становится чисто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844824"/>
            <a:ext cx="4752528" cy="3949899"/>
          </a:xfrm>
        </p:spPr>
        <p:txBody>
          <a:bodyPr/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3538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марте 1873 года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 Александр II подписал Указ о прекращении комплектования пожарных команд военным ведомством (в связи с введением в России всеобщей воинской обязанности).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Пожарных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принимать на работу по вольному найму преимущественно из отпускных и отставных воинских чинов, освобождая людей от службы в армии. Содержалась команда за счёт казны, руководство действиями оставалось в ведении полиции.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8" y="1413328"/>
            <a:ext cx="347139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Лента лицом вниз 4"/>
          <p:cNvSpPr/>
          <p:nvPr/>
        </p:nvSpPr>
        <p:spPr>
          <a:xfrm>
            <a:off x="5364088" y="1412776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1873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35225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251520" y="130969"/>
            <a:ext cx="8640960" cy="993775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>Большую роль в развитии пожарной охраны Российской империи сыграло «Российское пожарное общество»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>
          <a:xfrm>
            <a:off x="107504" y="2060848"/>
            <a:ext cx="5184576" cy="2880320"/>
          </a:xfrm>
          <a:noFill/>
        </p:spPr>
        <p:txBody>
          <a:bodyPr/>
          <a:lstStyle/>
          <a:p>
            <a:pPr marL="0" indent="182563" algn="just">
              <a:spcBef>
                <a:spcPts val="0"/>
              </a:spcBef>
              <a:buFont typeface="Arial" charset="0"/>
              <a:buNone/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15 июня в Санкт-Петербурге на I съезде русских деятелей по пожарному делу благодаря усилиям графа Александра Дмитриевича Шереметева возникло Российское пожарное общество. </a:t>
            </a:r>
          </a:p>
          <a:p>
            <a:pPr marL="0" indent="182563" algn="just">
              <a:spcBef>
                <a:spcPts val="0"/>
              </a:spcBef>
              <a:buFont typeface="Arial" charset="0"/>
              <a:buNone/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На него возлагались следующие задачи: </a:t>
            </a:r>
          </a:p>
          <a:p>
            <a:pPr marL="0" indent="182563" algn="just">
              <a:spcBef>
                <a:spcPts val="0"/>
              </a:spcBef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изыскание и развитие мер предупреждения и пресечения пожарных бедствий </a:t>
            </a:r>
          </a:p>
          <a:p>
            <a:pPr marL="0" indent="182563" algn="just">
              <a:spcBef>
                <a:spcPts val="0"/>
              </a:spcBef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содействие учреждению профессиональных и добровольных пожарных команд и дружин, их организационная и материальная поддержка </a:t>
            </a:r>
          </a:p>
          <a:p>
            <a:pPr marL="0" indent="182563" algn="just">
              <a:spcBef>
                <a:spcPts val="0"/>
              </a:spcBef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проведение мероприятий, пропагандирующих и развивающих пожарное дело </a:t>
            </a:r>
          </a:p>
          <a:p>
            <a:pPr marL="0" indent="182563" algn="just">
              <a:spcBef>
                <a:spcPts val="0"/>
              </a:spcBef>
            </a:pPr>
            <a:r>
              <a:rPr lang="ru-RU" sz="1850" dirty="0" smtClean="0">
                <a:latin typeface="Times New Roman" pitchFamily="18" charset="0"/>
                <a:cs typeface="Times New Roman" pitchFamily="18" charset="0"/>
              </a:rPr>
              <a:t>оказание материальной помощи нуждающимся пожарным и лицам, пострадавшим от огня</a:t>
            </a:r>
          </a:p>
          <a:p>
            <a:pPr marL="0" indent="88900">
              <a:lnSpc>
                <a:spcPct val="8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88900">
              <a:lnSpc>
                <a:spcPct val="80000"/>
              </a:lnSpc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88900">
              <a:lnSpc>
                <a:spcPct val="80000"/>
              </a:lnSpc>
              <a:buFont typeface="Arial" charset="0"/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88900">
              <a:lnSpc>
                <a:spcPct val="80000"/>
              </a:lnSpc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88900">
              <a:lnSpc>
                <a:spcPct val="80000"/>
              </a:lnSpc>
              <a:buFont typeface="Arial" charset="0"/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88900">
              <a:lnSpc>
                <a:spcPct val="8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88900">
              <a:lnSpc>
                <a:spcPct val="8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88900">
              <a:lnSpc>
                <a:spcPct val="80000"/>
              </a:lnSpc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61" name="Picture 13" descr="0-22326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196" y="1556792"/>
            <a:ext cx="3522292" cy="4752000"/>
          </a:xfrm>
          <a:prstGeom prst="rect">
            <a:avLst/>
          </a:prstGeom>
          <a:noFill/>
        </p:spPr>
      </p:pic>
      <p:sp>
        <p:nvSpPr>
          <p:cNvPr id="18" name="Лента лицом вниз 17"/>
          <p:cNvSpPr/>
          <p:nvPr/>
        </p:nvSpPr>
        <p:spPr>
          <a:xfrm>
            <a:off x="1331640" y="1412776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1892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11760" y="4404444"/>
            <a:ext cx="6480720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2563" algn="just"/>
            <a:r>
              <a:rPr lang="ru-RU" sz="1950" dirty="0" smtClean="0">
                <a:cs typeface="Times New Roman" pitchFamily="18" charset="0"/>
              </a:rPr>
              <a:t>Технический комитет общества дал путёвку в жизнь таким новшествам пожарной техники, как распылитель водяной струи, химическая пена, пенные огнетушители и </a:t>
            </a:r>
            <a:r>
              <a:rPr lang="ru-RU" sz="1950" dirty="0" err="1" smtClean="0">
                <a:cs typeface="Times New Roman" pitchFamily="18" charset="0"/>
              </a:rPr>
              <a:t>пеногенераторы</a:t>
            </a:r>
            <a:r>
              <a:rPr lang="ru-RU" sz="1950" dirty="0" smtClean="0">
                <a:cs typeface="Times New Roman" pitchFamily="18" charset="0"/>
              </a:rPr>
              <a:t>, системы пожарного водоснабжения, отечественные конструкции спринклеров и устройств пожарной сигнализации, а также открытие первых в с</a:t>
            </a:r>
            <a:r>
              <a:rPr lang="ru-RU" sz="1950" dirty="0" smtClean="0"/>
              <a:t>тране курсов пожарных техников.</a:t>
            </a:r>
            <a:endParaRPr lang="ru-RU" sz="19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431954"/>
            <a:ext cx="64807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88900" algn="just">
              <a:lnSpc>
                <a:spcPct val="80000"/>
              </a:lnSpc>
              <a:buFont typeface="Arial" charset="0"/>
              <a:buNone/>
            </a:pPr>
            <a:r>
              <a:rPr lang="ru-RU" sz="1950" dirty="0" smtClean="0">
                <a:cs typeface="Times New Roman" pitchFamily="18" charset="0"/>
              </a:rPr>
              <a:t>По инициативе Главного совета Российского пожарного общества с июля 1894 года в Санкт-Петербурге стал ежемесячно выходить журнал «Пожарное дело». Редактирование журнала осуществлял князь Александр Дмитриевич Львов, сменивший на посту председателя совета А.Д. Шереметева.</a:t>
            </a:r>
            <a:r>
              <a:rPr lang="ru-RU" sz="1950" dirty="0" smtClean="0"/>
              <a:t> </a:t>
            </a:r>
          </a:p>
          <a:p>
            <a:pPr marL="0" indent="88900" algn="just">
              <a:lnSpc>
                <a:spcPct val="80000"/>
              </a:lnSpc>
              <a:buFont typeface="Arial" charset="0"/>
              <a:buNone/>
            </a:pPr>
            <a:r>
              <a:rPr lang="ru-RU" sz="1950" dirty="0" smtClean="0"/>
              <a:t>В 2014 году журнал «Пожарное дело» отпраздновал 120-летний юбилей и по сей день остается действенным средством реализации государственной политики в сфере пожарной безопасности.</a:t>
            </a:r>
            <a:endParaRPr lang="ru-RU" sz="1950" dirty="0" smtClean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264542"/>
            <a:ext cx="7272808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88900" algn="just">
              <a:lnSpc>
                <a:spcPct val="80000"/>
              </a:lnSpc>
              <a:buNone/>
            </a:pPr>
            <a:r>
              <a:rPr lang="ru-RU" sz="1900" dirty="0" smtClean="0">
                <a:cs typeface="Times New Roman" pitchFamily="18" charset="0"/>
              </a:rPr>
              <a:t> </a:t>
            </a:r>
            <a:r>
              <a:rPr lang="ru-RU" sz="1950" dirty="0" smtClean="0">
                <a:cs typeface="Times New Roman" pitchFamily="18" charset="0"/>
              </a:rPr>
              <a:t>8 июня 1901 года императором Николаем</a:t>
            </a:r>
            <a:r>
              <a:rPr lang="en-US" sz="1950" dirty="0" smtClean="0">
                <a:cs typeface="Times New Roman" pitchFamily="18" charset="0"/>
              </a:rPr>
              <a:t> II  </a:t>
            </a:r>
            <a:r>
              <a:rPr lang="ru-RU" sz="1950" dirty="0" smtClean="0">
                <a:cs typeface="Times New Roman" pitchFamily="18" charset="0"/>
              </a:rPr>
              <a:t>утвержден устав и рисунок наградного и отличительного знаков  «Императорского Российского пожарного общества» (ИРПО)</a:t>
            </a:r>
          </a:p>
        </p:txBody>
      </p:sp>
      <p:pic>
        <p:nvPicPr>
          <p:cNvPr id="9" name="Picture 11" descr="856c03394fee16de355efa533e8fd8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6928"/>
            <a:ext cx="2039666" cy="2736000"/>
          </a:xfrm>
          <a:prstGeom prst="rect">
            <a:avLst/>
          </a:prstGeom>
          <a:noFill/>
        </p:spPr>
      </p:pic>
      <p:pic>
        <p:nvPicPr>
          <p:cNvPr id="10" name="Picture 27" descr="5740"/>
          <p:cNvPicPr>
            <a:picLocks noChangeAspect="1" noChangeArrowheads="1"/>
          </p:cNvPicPr>
          <p:nvPr/>
        </p:nvPicPr>
        <p:blipFill>
          <a:blip r:embed="rId3" cstate="print"/>
          <a:srcRect l="4825" r="4825"/>
          <a:stretch>
            <a:fillRect/>
          </a:stretch>
        </p:blipFill>
        <p:spPr bwMode="auto">
          <a:xfrm>
            <a:off x="251520" y="4293385"/>
            <a:ext cx="2052000" cy="2231959"/>
          </a:xfrm>
          <a:prstGeom prst="rect">
            <a:avLst/>
          </a:prstGeom>
          <a:noFill/>
        </p:spPr>
      </p:pic>
      <p:pic>
        <p:nvPicPr>
          <p:cNvPr id="11" name="Picture 1" descr="C:\Documents and Settings\Татьяна Суханова\Рабочий стол\Рисунок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2637112"/>
            <a:ext cx="1345985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r>
              <a:rPr lang="ru-RU" sz="1950" b="1" dirty="0" smtClean="0">
                <a:latin typeface="Times New Roman" pitchFamily="18" charset="0"/>
                <a:cs typeface="Times New Roman" pitchFamily="18" charset="0"/>
              </a:rPr>
              <a:t>Стремление Императорского российского пожарного общества возвести проблему предупреждения и тушения пожаров на уровень государственной политики реализовалось только в 1918 году, уже в Советской республике</a:t>
            </a:r>
          </a:p>
        </p:txBody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>
          <a:xfrm>
            <a:off x="323528" y="2575445"/>
            <a:ext cx="8496944" cy="3949899"/>
          </a:xfrm>
        </p:spPr>
        <p:txBody>
          <a:bodyPr/>
          <a:lstStyle/>
          <a:p>
            <a:pPr marL="0" indent="174625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апреля 1918 года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представлению Высшего совета народного хозяйства и Всероссийского пожарного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общества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Советом Народных Комиссаров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РСФСР издается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Декрет «Об организации государственных мер борьбы с огнем». Эту дату принято считать днем создания советской пожарной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охраны.</a:t>
            </a:r>
          </a:p>
          <a:p>
            <a:pPr marL="0" indent="174625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Декретом устанавливается контроль противопожарного состояния городов, рабочих поселков, сельских населенных пунктов, предприятий, организаций и учреждений. Введен надзор над проектированием, строительством и реконструкцией зданий и сооружений и созданием огнестойких строительных материалов. На основе декрета органами пожарной охраны контролируется качество выпускаемых промышленными предприятиями предметов противопожарного оборудования; ведется противопожарная агитация и пропаганда среди населения; разрабатываются нормы, правила по вопросам пожарной безопасности; решаются вопросы страхования от пожаров и финансирования противопожарных мероприятий; открываются  специальные пожарно-технические учебные заведения.</a:t>
            </a:r>
          </a:p>
          <a:p>
            <a:pPr marL="0" indent="0">
              <a:buNone/>
            </a:pPr>
            <a:endParaRPr lang="ru-RU" sz="1800" dirty="0" smtClean="0"/>
          </a:p>
        </p:txBody>
      </p:sp>
      <p:sp>
        <p:nvSpPr>
          <p:cNvPr id="5" name="Лента лицом вниз 4"/>
          <p:cNvSpPr/>
          <p:nvPr/>
        </p:nvSpPr>
        <p:spPr>
          <a:xfrm>
            <a:off x="3347864" y="1628800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1918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1030" name="Picture 6" descr="C:\Users\user\Desktop\logo_left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1" y="1268759"/>
            <a:ext cx="1661913" cy="14510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33" y="1308757"/>
            <a:ext cx="3132767" cy="11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9537" y="356463"/>
            <a:ext cx="4747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2000" dirty="0"/>
              <a:t>В 1920 году был создан Центральный пожарный отдел в составе Наркомата внутренних дел, на который возлагалось осуществление руководства пожарной охраной в масштабе всей страны.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544" y="2348880"/>
            <a:ext cx="4675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2000" dirty="0"/>
              <a:t>Начиная с 1932 года в СССР, существовала военизированная и профессиональная пожарная охрана в составе Министерства внутренних дел.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22" y="4077072"/>
            <a:ext cx="2908610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1" y="4077344"/>
            <a:ext cx="3241327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1F1F2"/>
              </a:clrFrom>
              <a:clrTo>
                <a:srgbClr val="F1F1F2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55" b="2317"/>
          <a:stretch/>
        </p:blipFill>
        <p:spPr bwMode="auto">
          <a:xfrm>
            <a:off x="6804248" y="116872"/>
            <a:ext cx="2163799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user\Desktop\s1644934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254" y="2637328"/>
            <a:ext cx="2340000" cy="374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ятиугольник 11"/>
          <p:cNvSpPr/>
          <p:nvPr/>
        </p:nvSpPr>
        <p:spPr>
          <a:xfrm>
            <a:off x="251696" y="908784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1920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251520" y="2708984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1932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19899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179388" y="333375"/>
            <a:ext cx="8713787" cy="1143000"/>
          </a:xfrm>
        </p:spPr>
        <p:txBody>
          <a:bodyPr/>
          <a:lstStyle/>
          <a:p>
            <a:r>
              <a:rPr lang="ru-RU" altLang="ru-RU" sz="1900" b="1" smtClean="0">
                <a:latin typeface="Times New Roman" pitchFamily="18" charset="0"/>
                <a:cs typeface="Times New Roman" pitchFamily="18" charset="0"/>
              </a:rPr>
              <a:t>Пожарная охрана России имеет богатую историю, уходящую в глубь веков. </a:t>
            </a:r>
            <a:br>
              <a:rPr lang="ru-RU" altLang="ru-RU" sz="19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900" b="1" smtClean="0">
                <a:latin typeface="Times New Roman" pitchFamily="18" charset="0"/>
                <a:cs typeface="Times New Roman" pitchFamily="18" charset="0"/>
              </a:rPr>
              <a:t>С появлением первых поселений, развитием городов в них все чаще вспыхивали пожары. Тяжелый ущерб наносили огненные смерчи на Руси, где издревле возводились, в основном, деревянные постройки. </a:t>
            </a:r>
            <a:br>
              <a:rPr lang="ru-RU" altLang="ru-RU" sz="1900" b="1" smtClean="0">
                <a:latin typeface="Times New Roman" pitchFamily="18" charset="0"/>
                <a:cs typeface="Times New Roman" pitchFamily="18" charset="0"/>
              </a:rPr>
            </a:br>
            <a:endParaRPr lang="ru-RU" sz="19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73" t="758" r="504" b="1138"/>
          <a:stretch>
            <a:fillRect/>
          </a:stretch>
        </p:blipFill>
        <p:spPr>
          <a:xfrm>
            <a:off x="792163" y="1524000"/>
            <a:ext cx="7631112" cy="5075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106" y="2291274"/>
            <a:ext cx="8661696" cy="1425758"/>
          </a:xfrm>
        </p:spPr>
        <p:txBody>
          <a:bodyPr/>
          <a:lstStyle/>
          <a:p>
            <a:pPr marL="0" indent="174625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1927 году Правительством РСФСР было утверждено «Положение о государственном пожарном надзоре», в котором впервые законодательно были закреплены основополагающие функции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ГПН, создано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управление пожарной охраны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Эта дата считается днем создания ГПН.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32656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174625" algn="ctr">
              <a:buNone/>
            </a:pPr>
            <a:r>
              <a:rPr lang="ru-RU" sz="2000" b="1" dirty="0">
                <a:cs typeface="Times New Roman" panose="02020603050405020304" pitchFamily="18" charset="0"/>
              </a:rPr>
              <a:t>Советское правительство принимает решение о значительном расширении функций и прав пожарной охраны в области государственного пожарного </a:t>
            </a:r>
            <a:r>
              <a:rPr lang="ru-RU" sz="2000" b="1" dirty="0" smtClean="0">
                <a:cs typeface="Times New Roman" panose="02020603050405020304" pitchFamily="18" charset="0"/>
              </a:rPr>
              <a:t>надзора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5354" y="3789040"/>
            <a:ext cx="634712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2000" dirty="0"/>
              <a:t>В настоящее время организационная структура, полномочия и функции органов </a:t>
            </a:r>
            <a:r>
              <a:rPr lang="ru-RU" sz="2000" dirty="0" smtClean="0"/>
              <a:t>ГПН, входящих в состав МЧС России, а </a:t>
            </a:r>
            <a:r>
              <a:rPr lang="ru-RU" sz="2000" dirty="0"/>
              <a:t>также порядок осуществления государственных надзоров в области пожарной безопасности, гражданской обороны, защиты от чрезвычайных ситуаций установлены </a:t>
            </a:r>
            <a:r>
              <a:rPr lang="ru-RU" sz="2000" dirty="0" smtClean="0"/>
              <a:t>постановлением </a:t>
            </a:r>
            <a:r>
              <a:rPr lang="ru-RU" sz="2000" dirty="0"/>
              <a:t>правительства Российской Федерации от 12 апреля 2012 года </a:t>
            </a:r>
            <a:r>
              <a:rPr lang="ru-RU" sz="2000" dirty="0" smtClean="0"/>
              <a:t>«О </a:t>
            </a:r>
            <a:r>
              <a:rPr lang="ru-RU" sz="2000" dirty="0"/>
              <a:t>федеральном государственном пожарном </a:t>
            </a:r>
            <a:r>
              <a:rPr lang="ru-RU" sz="2000" dirty="0" smtClean="0"/>
              <a:t>надзоре».</a:t>
            </a:r>
            <a:endParaRPr lang="ru-RU" sz="2000" dirty="0"/>
          </a:p>
          <a:p>
            <a:endParaRPr lang="ru-RU" dirty="0"/>
          </a:p>
        </p:txBody>
      </p:sp>
      <p:sp>
        <p:nvSpPr>
          <p:cNvPr id="13" name="Лента лицом вниз 12"/>
          <p:cNvSpPr/>
          <p:nvPr/>
        </p:nvSpPr>
        <p:spPr>
          <a:xfrm>
            <a:off x="3203848" y="1556792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1927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4106" name="Picture 10" descr="C:\Users\user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1344"/>
            <a:ext cx="2158361" cy="26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24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17848"/>
            <a:ext cx="8467416" cy="854968"/>
          </a:xfrm>
        </p:spPr>
        <p:txBody>
          <a:bodyPr/>
          <a:lstStyle/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пожарные тушили пожары от вражеских бомб и снарядов, помогали эвакуировать людей и оборудование, одними из последних покидали оставляемые города.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Тысячи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бойцов и офицеров пожарной охраны получили боевые ордена и медали.</a:t>
            </a:r>
            <a:b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14795"/>
            <a:ext cx="8712968" cy="2334285"/>
          </a:xfrm>
        </p:spPr>
        <p:txBody>
          <a:bodyPr/>
          <a:lstStyle/>
          <a:p>
            <a:pPr marL="0" indent="174625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1941 года пожарные приняли участие в историческом параде на Красной площади, откуда одни ушли на фронт, другие вернулись к тушению пожаров.</a:t>
            </a:r>
          </a:p>
          <a:p>
            <a:pPr marL="0" indent="174625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Правительство России объявляет благодарность московским пожарным за мужество и героизм, проявленные при тушении пожаров во время вражеских налетов на город.</a:t>
            </a:r>
          </a:p>
          <a:p>
            <a:pPr marL="0" indent="174625" algn="just"/>
            <a:r>
              <a:rPr lang="ru-RU" sz="18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 пожарная охрана Ленинграда была награждена орденом Ленина, а в 1947 году этой высокой награды был удостоен и Московский пожарный гарнизон.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84"/>
          <a:stretch/>
        </p:blipFill>
        <p:spPr bwMode="auto">
          <a:xfrm>
            <a:off x="251520" y="4077072"/>
            <a:ext cx="4172344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user\Desktop\e107e3a77d3c7241e8766b37eb4dbc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55" t="3868" r="6137"/>
          <a:stretch/>
        </p:blipFill>
        <p:spPr bwMode="auto">
          <a:xfrm>
            <a:off x="4572000" y="4077072"/>
            <a:ext cx="4290952" cy="25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363"/>
          <a:stretch/>
        </p:blipFill>
        <p:spPr bwMode="auto">
          <a:xfrm rot="155171">
            <a:off x="7945667" y="-72508"/>
            <a:ext cx="1213533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980728"/>
            <a:ext cx="4608512" cy="2797771"/>
          </a:xfrm>
        </p:spPr>
        <p:txBody>
          <a:bodyPr/>
          <a:lstStyle/>
          <a:p>
            <a:pPr marL="0" indent="363538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 событием, отразившим отношение государства к профессии пожарного, стал Указ Президиума Верховного Совета СССР от 31 октября 1957 года об учреждении медали «За отвагу на пожаре». Этим решением профессия пожарного фактически признавалась одной из самых почетных и героических.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846605" cy="3492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22274"/>
            <a:ext cx="3852000" cy="17280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4615968"/>
            <a:ext cx="45365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sz="1900" dirty="0" smtClean="0"/>
              <a:t>Результаты профессиональной </a:t>
            </a:r>
            <a:r>
              <a:rPr lang="ru-RU" sz="1900" dirty="0"/>
              <a:t>деятельности советских пожарных были высоко оценены </a:t>
            </a:r>
            <a:r>
              <a:rPr lang="ru-RU" sz="1900" dirty="0" smtClean="0"/>
              <a:t>за </a:t>
            </a:r>
            <a:r>
              <a:rPr lang="ru-RU" sz="1900" dirty="0"/>
              <a:t>рубежом, что способствовало их вступлению в Технический комитет по предотвращению и тушению пожаров </a:t>
            </a:r>
            <a:r>
              <a:rPr lang="ru-RU" sz="1900" dirty="0" smtClean="0"/>
              <a:t>CTIF. </a:t>
            </a:r>
            <a:endParaRPr lang="ru-RU" sz="1900" dirty="0"/>
          </a:p>
        </p:txBody>
      </p:sp>
      <p:sp>
        <p:nvSpPr>
          <p:cNvPr id="11" name="Лента лицом вниз 10"/>
          <p:cNvSpPr/>
          <p:nvPr/>
        </p:nvSpPr>
        <p:spPr>
          <a:xfrm>
            <a:off x="5364088" y="332656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1957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4" name="Лента лицом вниз 13"/>
          <p:cNvSpPr/>
          <p:nvPr/>
        </p:nvSpPr>
        <p:spPr>
          <a:xfrm>
            <a:off x="5364088" y="4005064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1958 </a:t>
            </a: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26044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63688" y="-171400"/>
            <a:ext cx="7200800" cy="1296144"/>
          </a:xfrm>
        </p:spPr>
        <p:txBody>
          <a:bodyPr/>
          <a:lstStyle/>
          <a:p>
            <a:pPr marL="0" indent="0">
              <a:buNone/>
            </a:pPr>
            <a:endParaRPr lang="ru-RU" sz="2000" dirty="0" smtClean="0"/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1990-х годов в результате распада СССР создается МВД РСФСР, в котором были образованы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аварийно-спасательные структуры в составе подразделений военизированной пожарной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1993 года Совет Министров Российской Федерации преобразовал Службу противопожарных и аварийно-спасательных работ в Государственную противопожарную службу МВД России. </a:t>
            </a:r>
          </a:p>
          <a:p>
            <a:pPr marL="0" indent="0" algn="just">
              <a:buNone/>
            </a:pP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1994 года Президент Российской Федерации подписал Федеральный закон № 69-ФЗ «О пожарной безопасности», согласно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пожарной безопасности вновь стала государственной, как и в 1918 году.</a:t>
            </a:r>
          </a:p>
          <a:p>
            <a:pPr marL="0" indent="0" algn="just">
              <a:buNone/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79512" y="548680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1991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251520" y="2060848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1993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236976" y="3501008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63512" y="4509120"/>
            <a:ext cx="7200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9 ноября 2001 года </a:t>
            </a:r>
            <a:r>
              <a:rPr lang="ru-RU" sz="2000" dirty="0" smtClean="0"/>
              <a:t>Указом </a:t>
            </a:r>
            <a:r>
              <a:rPr lang="ru-RU" sz="2000" dirty="0"/>
              <a:t>Президента Российской федерации </a:t>
            </a:r>
            <a:r>
              <a:rPr lang="ru-RU" sz="2000" dirty="0" smtClean="0"/>
              <a:t>№ 1309 Государственная </a:t>
            </a:r>
            <a:r>
              <a:rPr lang="ru-RU" sz="2000" dirty="0"/>
              <a:t>противопожарная служба Министерства </a:t>
            </a:r>
            <a:r>
              <a:rPr lang="ru-RU" sz="2000" dirty="0" smtClean="0"/>
              <a:t>внутренних </a:t>
            </a:r>
            <a:r>
              <a:rPr lang="ru-RU" sz="2000" dirty="0"/>
              <a:t>дел Российской Федерации преобразована в Государственную противопожарную службу Министерства Российской Федерации по делам гражданской обороны, чрезвычайным ситуациям и ликвидации последствий стихийных бедствий.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236976" y="5229200"/>
            <a:ext cx="1584000" cy="576000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2001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915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9"/>
            <a:ext cx="8640960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Пожарная охрана - это мощная структура в составе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МЧС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включающая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себя службу тушения пожаров 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профилактических аппаратов Государственного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пожарного надзора, выполняющая задачу охраны от пожаров собственности и имущества граждан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обладающая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квалифицированными кадрами, современной техникой, имеющая развитую научную и учебную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базы.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9210" y="4775453"/>
            <a:ext cx="2813114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34" y="2340757"/>
            <a:ext cx="3358758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75453"/>
            <a:ext cx="2809451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75453"/>
            <a:ext cx="2465350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02" y="2348880"/>
            <a:ext cx="335880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31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5EA4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rgbClr val="005EA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227013" y="274638"/>
            <a:ext cx="8666162" cy="1143000"/>
          </a:xfrm>
        </p:spPr>
        <p:txBody>
          <a:bodyPr/>
          <a:lstStyle/>
          <a:p>
            <a:r>
              <a:rPr lang="ru-RU" sz="2200" b="1" smtClean="0">
                <a:latin typeface="Times New Roman" pitchFamily="18" charset="0"/>
                <a:cs typeface="Times New Roman" pitchFamily="18" charset="0"/>
              </a:rPr>
              <a:t>По мере становления российской государственности, принимались меры для борьбы с пожарами, которые становились серьезным препятствием для экономического развития страны</a:t>
            </a:r>
            <a:r>
              <a:rPr lang="ru-RU" sz="2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mtClean="0">
                <a:latin typeface="Times New Roman" pitchFamily="18" charset="0"/>
                <a:cs typeface="Times New Roman" pitchFamily="18" charset="0"/>
              </a:rPr>
            </a:br>
            <a:endParaRPr lang="ru-RU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4067175" y="4221163"/>
            <a:ext cx="4826000" cy="1944687"/>
          </a:xfrm>
        </p:spPr>
        <p:txBody>
          <a:bodyPr/>
          <a:lstStyle/>
          <a:p>
            <a:pPr marL="0" indent="363538" algn="just">
              <a:spcBef>
                <a:spcPct val="0"/>
              </a:spcBef>
              <a:buFont typeface="Arial" charset="0"/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Великий князь Московский Василий Васильевич II Тёмный указал строить кузнечные, гончарные мастерские на удалении от жилья. Принимаются первые меры по профилактике пожаров.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2411760" y="2409974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1024 год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2411760" y="4998517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1434 год</a:t>
            </a:r>
          </a:p>
        </p:txBody>
      </p:sp>
      <p:sp>
        <p:nvSpPr>
          <p:cNvPr id="15369" name="AutoShape 8" descr="&amp;Vcy;&amp;acy;&amp;scy;&amp;icy;&amp;lcy;&amp;icy;&amp;jcy; II"/>
          <p:cNvSpPr>
            <a:spLocks noChangeAspect="1" noChangeArrowheads="1"/>
          </p:cNvSpPr>
          <p:nvPr/>
        </p:nvSpPr>
        <p:spPr bwMode="auto">
          <a:xfrm>
            <a:off x="155575" y="-1516063"/>
            <a:ext cx="2381250" cy="316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5371" name="Picture 12" descr="C:\Documents and Settings\Татьяна Суханова\Рабочий стол\vasiliy_ii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36" y="4135378"/>
            <a:ext cx="1814400" cy="2389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2" name="Объект 2"/>
          <p:cNvSpPr txBox="1">
            <a:spLocks/>
          </p:cNvSpPr>
          <p:nvPr/>
        </p:nvSpPr>
        <p:spPr bwMode="auto">
          <a:xfrm>
            <a:off x="4067175" y="1700213"/>
            <a:ext cx="44656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 algn="just"/>
            <a:r>
              <a:rPr lang="ru-RU" sz="2400" dirty="0">
                <a:cs typeface="Times New Roman" pitchFamily="18" charset="0"/>
              </a:rPr>
              <a:t>Великий князь Киевский Ярослав Владимирович Мудрый принял свод законов «Русская правда», в котором вводятся статьи о наказании за поджоги.</a:t>
            </a:r>
          </a:p>
        </p:txBody>
      </p:sp>
      <p:pic>
        <p:nvPicPr>
          <p:cNvPr id="4098" name="Picture 2" descr="C:\Users\user\Desktop\200px-Yaroslav_the_Wis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1815172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Организация пожарной службы на Руси связана с именем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Великого князя Московского и всея Руси Ивана III Васильевича </a:t>
            </a:r>
            <a:endParaRPr lang="ru-RU" sz="2000" b="1" dirty="0" smtClean="0"/>
          </a:p>
        </p:txBody>
      </p:sp>
      <p:pic>
        <p:nvPicPr>
          <p:cNvPr id="16386" name="Picture 2" descr="&amp;Icy;&amp;vcy;&amp;acy;&amp;ncy; III &amp;Vcy;&amp;acy;&amp;scy;&amp;icy;&amp;lcy;&amp;softcy;&amp;iecy;&amp;vcy;&amp;icy;&amp;ch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37147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ятиугольник 5"/>
          <p:cNvSpPr/>
          <p:nvPr/>
        </p:nvSpPr>
        <p:spPr>
          <a:xfrm>
            <a:off x="2915816" y="1412776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1493 год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2915816" y="6021288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1504 год</a:t>
            </a:r>
          </a:p>
        </p:txBody>
      </p:sp>
      <p:sp>
        <p:nvSpPr>
          <p:cNvPr id="16393" name="Объект 2"/>
          <p:cNvSpPr txBox="1">
            <a:spLocks/>
          </p:cNvSpPr>
          <p:nvPr/>
        </p:nvSpPr>
        <p:spPr bwMode="auto">
          <a:xfrm>
            <a:off x="4500564" y="3807038"/>
            <a:ext cx="43926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rIns="72000">
            <a:spAutoFit/>
          </a:bodyPr>
          <a:lstStyle/>
          <a:p>
            <a:pPr indent="174625" algn="just"/>
            <a:r>
              <a:rPr lang="ru-RU" dirty="0">
                <a:cs typeface="Times New Roman" pitchFamily="18" charset="0"/>
              </a:rPr>
              <a:t>Указом Ивана III были организованы пожарно-сторожевые команды </a:t>
            </a:r>
            <a:r>
              <a:rPr lang="ru-RU" dirty="0" smtClean="0"/>
              <a:t>– </a:t>
            </a:r>
            <a:r>
              <a:rPr lang="ru-RU" dirty="0" smtClean="0">
                <a:cs typeface="Times New Roman" pitchFamily="18" charset="0"/>
              </a:rPr>
              <a:t>«</a:t>
            </a:r>
            <a:r>
              <a:rPr lang="ru-RU" dirty="0">
                <a:cs typeface="Times New Roman" pitchFamily="18" charset="0"/>
              </a:rPr>
              <a:t>Решетки», службу в которых несли «решеточные приказчики» и привлекаемые к ним в помощь жители города. Они вели наблюдение за соблюдением порядка в городе, в том числе за мерами пожарной безопасности. Назначались объезжие головы, которые ночью контролировали деятельность решеточных приказчиков. 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3" y="1339850"/>
            <a:ext cx="4392612" cy="2289175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indent="177800" algn="just"/>
            <a:r>
              <a:rPr lang="ru-RU" dirty="0">
                <a:cs typeface="Times New Roman" pitchFamily="18" charset="0"/>
              </a:rPr>
              <a:t>После опустошительного июльского      </a:t>
            </a:r>
            <a:r>
              <a:rPr lang="ru-RU" dirty="0" smtClean="0">
                <a:cs typeface="Times New Roman" pitchFamily="18" charset="0"/>
              </a:rPr>
              <a:t>пожара </a:t>
            </a:r>
            <a:r>
              <a:rPr lang="ru-RU" dirty="0">
                <a:cs typeface="Times New Roman" pitchFamily="18" charset="0"/>
              </a:rPr>
              <a:t>в г. Москве Иван III издает первые на Руси правила, направленные на предупреждение возникновения пожаров: летом печей не топить, пищу варить на огородах, вдали от домов; не держать огня в домах; не заниматься стекольным производством в городе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Преобразование пожарной охраны на Руси начинается с середины XVI века с правлением </a:t>
            </a:r>
            <a:r>
              <a:rPr lang="vi-VN" sz="2000" b="1" dirty="0" smtClean="0">
                <a:cs typeface="Times New Roman" pitchFamily="18" charset="0"/>
              </a:rPr>
              <a:t>Иоанн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sz="2000" b="1" dirty="0" smtClean="0"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vi-VN" sz="2000" b="1" dirty="0" smtClean="0">
                <a:cs typeface="Times New Roman" pitchFamily="18" charset="0"/>
              </a:rPr>
              <a:t>Вас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vi-VN" sz="2000" b="1" dirty="0" smtClean="0">
                <a:cs typeface="Times New Roman" pitchFamily="18" charset="0"/>
              </a:rPr>
              <a:t>льевич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(Ивана Грозного)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9700" y="1412875"/>
            <a:ext cx="3529013" cy="2393950"/>
          </a:xfrm>
        </p:spPr>
        <p:txBody>
          <a:bodyPr rtlCol="0">
            <a:normAutofit fontScale="25000" lnSpcReduction="20000"/>
          </a:bodyPr>
          <a:lstStyle/>
          <a:p>
            <a:pPr marL="0" indent="180975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После крупного пожара в июне  в г.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оскве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царь Иван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IV издал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закон, обязывающий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москвичей иметь во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дворах и на крышах домов бочки,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наполненные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водой. Для приготовления пищи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строить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печи и очаги на огородах и пустырях вдали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жилых строений.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17411" name="Picture 4" descr="http://www.foma.ru/fotos/journal/123/volodihin123/Ivan%20_IV.jpg"/>
          <p:cNvPicPr>
            <a:picLocks noChangeAspect="1" noChangeArrowheads="1"/>
          </p:cNvPicPr>
          <p:nvPr/>
        </p:nvPicPr>
        <p:blipFill>
          <a:blip r:embed="rId2" cstate="print"/>
          <a:srcRect r="1572"/>
          <a:stretch>
            <a:fillRect/>
          </a:stretch>
        </p:blipFill>
        <p:spPr bwMode="auto">
          <a:xfrm>
            <a:off x="179388" y="1484313"/>
            <a:ext cx="36163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>
            <a:off x="3697808" y="1484784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1547 год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3697808" y="4005064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1550 год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697808" y="5755481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1571 год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219700" y="3933825"/>
            <a:ext cx="3529013" cy="1655763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/>
          <a:p>
            <a:pPr indent="180975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6200" dirty="0">
                <a:cs typeface="Times New Roman" pitchFamily="18" charset="0"/>
              </a:rPr>
              <a:t>В России учреждается стрелецкое войско. Согласно царскому указу, стрельцы обязаны были являться на пожары и принимать участие   в тушении.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19700" y="5516563"/>
            <a:ext cx="3529013" cy="936625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/>
          <a:p>
            <a:pPr indent="180975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cs typeface="Times New Roman" pitchFamily="18" charset="0"/>
              </a:rPr>
              <a:t>Указ царя Ивана IV Грозного    о пресечении грабежей                  и мародерства при пожаре.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При царе Михаиле Федоровиче Романове  в двадцатых годах </a:t>
            </a:r>
            <a:br>
              <a:rPr lang="ru-RU" sz="20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XVII столетия была создана первая пожарная команда в Москве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438" y="1341438"/>
            <a:ext cx="4321175" cy="287972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  <a:p>
            <a:pPr marL="0" indent="180975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7600" dirty="0">
                <a:latin typeface="Times New Roman" pitchFamily="18" charset="0"/>
                <a:cs typeface="Times New Roman" pitchFamily="18" charset="0"/>
              </a:rPr>
              <a:t>Москве образовывается первая пожарная </a:t>
            </a: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команда –– пожарный </a:t>
            </a:r>
            <a:r>
              <a:rPr lang="ru-RU" sz="7600" dirty="0">
                <a:latin typeface="Times New Roman" pitchFamily="18" charset="0"/>
                <a:cs typeface="Times New Roman" pitchFamily="18" charset="0"/>
              </a:rPr>
              <a:t>обоз. Создаются </a:t>
            </a: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съезжие </a:t>
            </a:r>
            <a:r>
              <a:rPr lang="ru-RU" sz="7600" dirty="0">
                <a:latin typeface="Times New Roman" pitchFamily="18" charset="0"/>
                <a:cs typeface="Times New Roman" pitchFamily="18" charset="0"/>
              </a:rPr>
              <a:t>дворы - прообразы пожарных депо.</a:t>
            </a:r>
          </a:p>
          <a:p>
            <a:pPr marL="0" indent="180975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Вначале </a:t>
            </a:r>
            <a:r>
              <a:rPr lang="ru-RU" sz="7600" dirty="0">
                <a:latin typeface="Times New Roman" pitchFamily="18" charset="0"/>
                <a:cs typeface="Times New Roman" pitchFamily="18" charset="0"/>
              </a:rPr>
              <a:t>команда размещалась на Земском дворе и имела в своем составе 100 человек. С 1629 года в ней числится уже 200, а в летнее время нанималось дополнительно еще 100 человек</a:t>
            </a:r>
            <a:r>
              <a:rPr lang="ru-RU" sz="7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180975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4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 cstate="print"/>
          <a:srcRect l="1384" t="1080" r="1384" b="1080"/>
          <a:stretch>
            <a:fillRect/>
          </a:stretch>
        </p:blipFill>
        <p:spPr bwMode="auto">
          <a:xfrm>
            <a:off x="250825" y="1536700"/>
            <a:ext cx="3605213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ятиугольник 6"/>
          <p:cNvSpPr/>
          <p:nvPr/>
        </p:nvSpPr>
        <p:spPr>
          <a:xfrm>
            <a:off x="3203848" y="1556792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1629 год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131840" y="5661248"/>
            <a:ext cx="1584176" cy="576064"/>
          </a:xfrm>
          <a:prstGeom prst="homePlat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1634 год</a:t>
            </a:r>
          </a:p>
        </p:txBody>
      </p:sp>
      <p:sp>
        <p:nvSpPr>
          <p:cNvPr id="18442" name="Прямоугольник 9"/>
          <p:cNvSpPr>
            <a:spLocks noChangeArrowheads="1"/>
          </p:cNvSpPr>
          <p:nvPr/>
        </p:nvSpPr>
        <p:spPr bwMode="auto">
          <a:xfrm>
            <a:off x="4643438" y="4149725"/>
            <a:ext cx="43211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84138" algn="just"/>
            <a:r>
              <a:rPr lang="ru-RU" sz="1900">
                <a:cs typeface="Times New Roman" pitchFamily="18" charset="0"/>
              </a:rPr>
              <a:t>После  крупного пожара в Москве, вспыхнувшего из-за неосторожного курения, Царь Михаил Федорович издал указ, по которому курильщики табака, пойманные первый раз, получали 60 палок по пяткам, а уличенным вторично обрезали нос. </a:t>
            </a:r>
            <a:endParaRPr lang="ru-RU" sz="19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633412"/>
          </a:xfrm>
        </p:spPr>
        <p:txBody>
          <a:bodyPr/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Наиболее важные преобразования в области борьбы с пожарами происходили в период царствования Алексея Михайловича Романова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r="764"/>
          <a:stretch>
            <a:fillRect/>
          </a:stretch>
        </p:blipFill>
        <p:spPr bwMode="auto">
          <a:xfrm>
            <a:off x="179386" y="1089966"/>
            <a:ext cx="2194188" cy="31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Объект 2"/>
          <p:cNvSpPr>
            <a:spLocks noGrp="1"/>
          </p:cNvSpPr>
          <p:nvPr>
            <p:ph idx="1"/>
          </p:nvPr>
        </p:nvSpPr>
        <p:spPr>
          <a:xfrm>
            <a:off x="179388" y="4365104"/>
            <a:ext cx="8770937" cy="2303462"/>
          </a:xfrm>
        </p:spPr>
        <p:txBody>
          <a:bodyPr/>
          <a:lstStyle/>
          <a:p>
            <a:pPr marL="0" indent="180975" algn="just">
              <a:spcBef>
                <a:spcPct val="0"/>
              </a:spcBef>
              <a:buFont typeface="Arial" charset="0"/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30 апреля 1649 года выходит царский «Наказ о Градском благочинии», устанавливающий строгий порядок при тушении пожаров в Москве.        В нем были заложены основы профессиональной пожарной охраны: создан оплачиваемый штатный состав, введено постоянное дежурство в виде объезда города, предусмотрено использование при тушении механизированных водоливных труб, объезжим предоставлено право наказания жителей города за нарушения правил обращения с огнем. Служба Градского благочиния по борьбе с пожарами была введена не только в Москве, но и в других городах Руси. </a:t>
            </a:r>
            <a:endParaRPr lang="ru-RU" sz="1800" dirty="0" smtClean="0"/>
          </a:p>
        </p:txBody>
      </p:sp>
      <p:sp>
        <p:nvSpPr>
          <p:cNvPr id="19460" name="Прямоугольник 7"/>
          <p:cNvSpPr>
            <a:spLocks noChangeArrowheads="1"/>
          </p:cNvSpPr>
          <p:nvPr/>
        </p:nvSpPr>
        <p:spPr bwMode="auto">
          <a:xfrm>
            <a:off x="2483768" y="1484784"/>
            <a:ext cx="640940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180975" algn="just"/>
            <a:r>
              <a:rPr lang="ru-RU" dirty="0">
                <a:cs typeface="Times New Roman" pitchFamily="18" charset="0"/>
              </a:rPr>
              <a:t>В принятом 3 октября 1649 </a:t>
            </a:r>
            <a:r>
              <a:rPr lang="ru-RU" dirty="0" smtClean="0">
                <a:cs typeface="Times New Roman" pitchFamily="18" charset="0"/>
              </a:rPr>
              <a:t>года на </a:t>
            </a:r>
            <a:r>
              <a:rPr lang="ru-RU" dirty="0">
                <a:cs typeface="Times New Roman" pitchFamily="18" charset="0"/>
              </a:rPr>
              <a:t>Земском Соборе Соборном Уложении </a:t>
            </a:r>
            <a:r>
              <a:rPr lang="ru-RU" dirty="0" smtClean="0"/>
              <a:t>–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сборнике российских законов, были помещены четыре статьи, касающиеся пожарного дела. В них говорилось, что хозяин дома может требовать с нанимателя осторожного обращения с огнем, а в случае возникновения пожара по его вине – взыскивать причиненный ущерб. Устанавливались меры наказания за несоблюдение правил пожарной безопасности и за поджог. </a:t>
            </a:r>
            <a:r>
              <a:rPr lang="ru-RU" dirty="0" smtClean="0">
                <a:cs typeface="Times New Roman" pitchFamily="18" charset="0"/>
              </a:rPr>
              <a:t>В </a:t>
            </a:r>
            <a:r>
              <a:rPr lang="ru-RU" dirty="0">
                <a:cs typeface="Times New Roman" pitchFamily="18" charset="0"/>
              </a:rPr>
              <a:t>частности, поджигателям грозила жестокая кара </a:t>
            </a:r>
            <a:r>
              <a:rPr lang="ru-RU" dirty="0" smtClean="0"/>
              <a:t>–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сожжение. </a:t>
            </a:r>
            <a:r>
              <a:rPr lang="ru-RU" dirty="0" smtClean="0">
                <a:cs typeface="Times New Roman" pitchFamily="18" charset="0"/>
              </a:rPr>
              <a:t>В </a:t>
            </a:r>
            <a:r>
              <a:rPr lang="ru-RU" dirty="0">
                <a:cs typeface="Times New Roman" pitchFamily="18" charset="0"/>
              </a:rPr>
              <a:t>1654 году эта мера была заменена виселицей.</a:t>
            </a:r>
          </a:p>
        </p:txBody>
      </p:sp>
      <p:sp>
        <p:nvSpPr>
          <p:cNvPr id="12" name="Лента лицом вниз 11"/>
          <p:cNvSpPr/>
          <p:nvPr/>
        </p:nvSpPr>
        <p:spPr>
          <a:xfrm>
            <a:off x="4355976" y="980728"/>
            <a:ext cx="2592288" cy="504056"/>
          </a:xfrm>
          <a:prstGeom prst="ribbon">
            <a:avLst/>
          </a:prstGeom>
          <a:solidFill>
            <a:srgbClr val="FF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1649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Основной вклад в становление профессиональной пожарной охраны внесли русские цари Петр I, Александр I и Николай I</a:t>
            </a:r>
          </a:p>
        </p:txBody>
      </p:sp>
      <p:pic>
        <p:nvPicPr>
          <p:cNvPr id="26631" name="Picture 7" descr="uunknown_page2_imag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125538"/>
            <a:ext cx="4951413" cy="2611437"/>
          </a:xfrm>
          <a:prstGeom prst="rect">
            <a:avLst/>
          </a:prstGeom>
          <a:noFill/>
        </p:spPr>
      </p:pic>
      <p:pic>
        <p:nvPicPr>
          <p:cNvPr id="26637" name="Picture 13" descr="35122257_ircytsc"/>
          <p:cNvPicPr>
            <a:picLocks noChangeAspect="1" noChangeArrowheads="1"/>
          </p:cNvPicPr>
          <p:nvPr/>
        </p:nvPicPr>
        <p:blipFill>
          <a:blip r:embed="rId3" cstate="print"/>
          <a:srcRect l="1753" b="2516"/>
          <a:stretch>
            <a:fillRect/>
          </a:stretch>
        </p:blipFill>
        <p:spPr bwMode="auto">
          <a:xfrm>
            <a:off x="251520" y="3933825"/>
            <a:ext cx="4950000" cy="2567061"/>
          </a:xfrm>
          <a:prstGeom prst="rect">
            <a:avLst/>
          </a:prstGeom>
          <a:noFill/>
        </p:spPr>
      </p:pic>
      <p:pic>
        <p:nvPicPr>
          <p:cNvPr id="26641" name="Picture 17" descr="35123578_p_64firedeptsteamengine"/>
          <p:cNvPicPr>
            <a:picLocks noChangeArrowheads="1"/>
          </p:cNvPicPr>
          <p:nvPr/>
        </p:nvPicPr>
        <p:blipFill>
          <a:blip r:embed="rId4" cstate="print"/>
          <a:srcRect l="3784" r="6488" b="795"/>
          <a:stretch>
            <a:fillRect/>
          </a:stretch>
        </p:blipFill>
        <p:spPr bwMode="auto">
          <a:xfrm>
            <a:off x="5419725" y="3933825"/>
            <a:ext cx="3400425" cy="2559600"/>
          </a:xfrm>
          <a:prstGeom prst="rect">
            <a:avLst/>
          </a:prstGeom>
          <a:noFill/>
        </p:spPr>
      </p:pic>
      <p:pic>
        <p:nvPicPr>
          <p:cNvPr id="26643" name="Picture 19" descr="gpn4"/>
          <p:cNvPicPr>
            <a:picLocks noChangeArrowheads="1"/>
          </p:cNvPicPr>
          <p:nvPr/>
        </p:nvPicPr>
        <p:blipFill>
          <a:blip r:embed="rId5" cstate="print"/>
          <a:srcRect t="17599"/>
          <a:stretch>
            <a:fillRect/>
          </a:stretch>
        </p:blipFill>
        <p:spPr bwMode="auto">
          <a:xfrm>
            <a:off x="5405438" y="1125537"/>
            <a:ext cx="3414712" cy="26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922337"/>
          </a:xfrm>
        </p:spPr>
        <p:txBody>
          <a:bodyPr/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Большой вклад в развитие пожарного дела внес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Петр I Великий (Петр Алексеевич Романов)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708920"/>
            <a:ext cx="2816084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203575" y="934263"/>
            <a:ext cx="5832475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80975" algn="just"/>
            <a:r>
              <a:rPr lang="ru-RU" dirty="0" smtClean="0"/>
              <a:t>Побывав </a:t>
            </a:r>
            <a:r>
              <a:rPr lang="ru-RU" dirty="0"/>
              <a:t>в Голландии, Петр I ввел ряд новшеств для обеспечения противопожарной безопасности. </a:t>
            </a:r>
            <a:endParaRPr lang="ru-RU" dirty="0" smtClean="0"/>
          </a:p>
          <a:p>
            <a:pPr indent="180975" algn="just"/>
            <a:r>
              <a:rPr lang="ru-RU" dirty="0" smtClean="0"/>
              <a:t>По </a:t>
            </a:r>
            <a:r>
              <a:rPr lang="ru-RU" dirty="0"/>
              <a:t>его приказам начали строить каменные здания и уделять особое внимание устройству печей. На всех перекрёстках больших улиц поставили будки для пожарных и их инструмента. Было установлено единоначалие при тушении пожаров. В них стали участвовать солдаты во главе с </a:t>
            </a:r>
            <a:r>
              <a:rPr lang="ru-RU" dirty="0" smtClean="0"/>
              <a:t>офицером. Появились </a:t>
            </a:r>
            <a:r>
              <a:rPr lang="ru-RU" dirty="0"/>
              <a:t>указы Петра I, направленные на улучшение организации профилактики возгораний. Так, деревянные крыши требовалось заменять черепичными, строить специальные колодцы для пожарных нужд и наблюдательные башни для обнаружения огня. Возникла в России новая профессия </a:t>
            </a:r>
            <a:r>
              <a:rPr lang="ru-RU" dirty="0" smtClean="0"/>
              <a:t>– </a:t>
            </a:r>
            <a:r>
              <a:rPr lang="ru-RU" dirty="0"/>
              <a:t>городской трубочист. Он, кроме своей практической работы, должен был разъяснять жителям правила постройки печей, дымоходов и чистки труб. На каждом доме велено было иметь доску с ломом, багром и ведром на случай пожара. С тех давних пор этот обычай сохранился во многих российских деревнях до наших дней</a:t>
            </a:r>
            <a:r>
              <a:rPr lang="ru-RU" dirty="0" smtClean="0"/>
              <a:t>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016" y="980728"/>
            <a:ext cx="2987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/>
            <a:r>
              <a:rPr lang="ru-RU" b="1" i="1" dirty="0" smtClean="0">
                <a:solidFill>
                  <a:prstClr val="black"/>
                </a:solidFill>
              </a:rPr>
              <a:t>И сегодня остается актуальным один из таких петровских указов: </a:t>
            </a:r>
          </a:p>
          <a:p>
            <a:pPr lvl="0" indent="180975" algn="ctr"/>
            <a:r>
              <a:rPr lang="ru-RU" b="1" i="1" dirty="0" smtClean="0">
                <a:solidFill>
                  <a:prstClr val="black"/>
                </a:solidFill>
              </a:rPr>
              <a:t>«...и беречь от огня богатства государства Российского...» 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2418</Words>
  <Application>Microsoft Office PowerPoint</Application>
  <PresentationFormat>Экран (4:3)</PresentationFormat>
  <Paragraphs>141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Пожарная охрана России имеет богатую историю, уходящую в глубь веков.  С появлением первых поселений, развитием городов в них все чаще вспыхивали пожары. Тяжелый ущерб наносили огненные смерчи на Руси, где издревле возводились, в основном, деревянные постройки.  </vt:lpstr>
      <vt:lpstr>По мере становления российской государственности, принимались меры для борьбы с пожарами, которые становились серьезным препятствием для экономического развития страны </vt:lpstr>
      <vt:lpstr>Организация пожарной службы на Руси связана с именем  Великого князя Московского и всея Руси Ивана III Васильевича </vt:lpstr>
      <vt:lpstr>Преобразование пожарной охраны на Руси начинается с середины XVI века с правлением Иоанна IV Васильевича (Ивана Грозного)</vt:lpstr>
      <vt:lpstr>При царе Михаиле Федоровиче Романове  в двадцатых годах  XVII столетия была создана первая пожарная команда в Москве</vt:lpstr>
      <vt:lpstr>Наиболее важные преобразования в области борьбы с пожарами происходили в период царствования Алексея Михайловича Романова </vt:lpstr>
      <vt:lpstr>Основной вклад в становление профессиональной пожарной охраны внесли русские цари Петр I, Александр I и Николай I</vt:lpstr>
      <vt:lpstr>Большой вклад в развитие пожарного дела внес  Петр I Великий (Петр Алексеевич Романов) </vt:lpstr>
      <vt:lpstr>Слайд 10</vt:lpstr>
      <vt:lpstr>При правлении Александра I (Александр Павлович Романов)  впервые в России организуется профессиональная пожарная охрана</vt:lpstr>
      <vt:lpstr>При царе Николае I (Павловиче) началась планомерная организация пожарных команд и повсеместное строительство пожарных депо для их размещения</vt:lpstr>
      <vt:lpstr>Слайд 13</vt:lpstr>
      <vt:lpstr>Слайд 14</vt:lpstr>
      <vt:lpstr>При правлении Александра II Николаевича Романова  пожарная охрана в городах России становится чисто профессиональной</vt:lpstr>
      <vt:lpstr>Большую роль в развитии пожарной охраны Российской империи сыграло «Российское пожарное общество»</vt:lpstr>
      <vt:lpstr>Слайд 17</vt:lpstr>
      <vt:lpstr>Стремление Императорского российского пожарного общества возвести проблему предупреждения и тушения пожаров на уровень государственной политики реализовалось только в 1918 году, уже в Советской республике</vt:lpstr>
      <vt:lpstr>Слайд 19</vt:lpstr>
      <vt:lpstr>Слайд 20</vt:lpstr>
      <vt:lpstr>В годы Великой Отечественной войны пожарные тушили пожары от вражеских бомб и снарядов, помогали эвакуировать людей и оборудование, одними из последних покидали оставляемые города. Тысячи бойцов и офицеров пожарной охраны получили боевые ордена и медали.  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ACT</cp:lastModifiedBy>
  <cp:revision>148</cp:revision>
  <dcterms:created xsi:type="dcterms:W3CDTF">2014-07-19T10:56:03Z</dcterms:created>
  <dcterms:modified xsi:type="dcterms:W3CDTF">2018-07-06T06:50:38Z</dcterms:modified>
</cp:coreProperties>
</file>